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5150CA-23ED-43B7-9003-0299409C96B8}">
  <a:tblStyle styleId="{525150CA-23ED-43B7-9003-0299409C96B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2b771e66e_0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d2b771e66e_0_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2b771e66e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d2b771e66e_0_4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2b771e66e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d2b771e66e_0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2b771e66e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d2b771e66e_0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2b771e66e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d2b771e66e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2b771e66e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d2b771e66e_0_4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2b771e66e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d2b771e66e_0_4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2b771e66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d2b771e66e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2b771e66e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gd2b771e66e_0_5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2b771e66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d2b771e66e_0_5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2b771e66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7" name="Google Shape;267;gd2b771e66e_0_10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2b771e66e_0_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d2b771e66e_0_9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2b771e66e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d2b771e66e_0_9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2b771e66e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d2b771e66e_0_9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2b771e66e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d2b771e66e_0_9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2b771e66e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d2b771e66e_0_9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d2b771e66e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d2b771e66e_0_9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2b771e66e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gd2b771e66e_0_10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2b771e66e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gd2b771e66e_0_10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2b771e66e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d2b771e66e_0_10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d2b771e66e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d2b771e66e_0_10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2b771e66e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gd2b771e66e_0_5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2b771e66e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d2b771e66e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2b771e66e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gd2b771e66e_0_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2b771e66e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d2b771e66e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2b771e66e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d2b771e66e_0_3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2b771e66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d2b771e66e_0_3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2b771e66e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d2b771e66e_0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2b771e66e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d2b771e66e_0_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3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08960" y="4783457"/>
            <a:ext cx="292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83457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583680" y="4783457"/>
            <a:ext cx="210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OBJECT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181942" y="159973"/>
            <a:ext cx="7886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181942" y="159973"/>
            <a:ext cx="7886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hyperlink" Target="https://machinelearningmastery.com/evaluate-performance-machine-learning-algorithms-python-using-resampling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7.jp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4" y="19050"/>
            <a:ext cx="9144000" cy="51246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4571991" y="622503"/>
            <a:ext cx="772795" cy="772794"/>
          </a:xfrm>
          <a:custGeom>
            <a:rect b="b" l="l" r="r" t="t"/>
            <a:pathLst>
              <a:path extrusionOk="0" h="772794" w="772795">
                <a:moveTo>
                  <a:pt x="386399" y="772798"/>
                </a:moveTo>
                <a:lnTo>
                  <a:pt x="337930" y="769787"/>
                </a:lnTo>
                <a:lnTo>
                  <a:pt x="291258" y="760997"/>
                </a:lnTo>
                <a:lnTo>
                  <a:pt x="246745" y="746789"/>
                </a:lnTo>
                <a:lnTo>
                  <a:pt x="204752" y="727525"/>
                </a:lnTo>
                <a:lnTo>
                  <a:pt x="165642" y="703568"/>
                </a:lnTo>
                <a:lnTo>
                  <a:pt x="129777" y="675279"/>
                </a:lnTo>
                <a:lnTo>
                  <a:pt x="97519" y="643022"/>
                </a:lnTo>
                <a:lnTo>
                  <a:pt x="69230" y="607157"/>
                </a:lnTo>
                <a:lnTo>
                  <a:pt x="45273" y="568047"/>
                </a:lnTo>
                <a:lnTo>
                  <a:pt x="26009" y="526054"/>
                </a:lnTo>
                <a:lnTo>
                  <a:pt x="11801" y="481540"/>
                </a:lnTo>
                <a:lnTo>
                  <a:pt x="3010" y="434868"/>
                </a:lnTo>
                <a:lnTo>
                  <a:pt x="0" y="386399"/>
                </a:lnTo>
                <a:lnTo>
                  <a:pt x="3010" y="337930"/>
                </a:lnTo>
                <a:lnTo>
                  <a:pt x="11801" y="291257"/>
                </a:lnTo>
                <a:lnTo>
                  <a:pt x="26009" y="246744"/>
                </a:lnTo>
                <a:lnTo>
                  <a:pt x="45273" y="204751"/>
                </a:lnTo>
                <a:lnTo>
                  <a:pt x="69230" y="165641"/>
                </a:lnTo>
                <a:lnTo>
                  <a:pt x="97519" y="129776"/>
                </a:lnTo>
                <a:lnTo>
                  <a:pt x="129777" y="97518"/>
                </a:lnTo>
                <a:lnTo>
                  <a:pt x="165642" y="69229"/>
                </a:lnTo>
                <a:lnTo>
                  <a:pt x="204752" y="45272"/>
                </a:lnTo>
                <a:lnTo>
                  <a:pt x="246745" y="26009"/>
                </a:lnTo>
                <a:lnTo>
                  <a:pt x="291258" y="11801"/>
                </a:lnTo>
                <a:lnTo>
                  <a:pt x="337930" y="3010"/>
                </a:lnTo>
                <a:lnTo>
                  <a:pt x="386399" y="0"/>
                </a:lnTo>
                <a:lnTo>
                  <a:pt x="437186" y="3351"/>
                </a:lnTo>
                <a:lnTo>
                  <a:pt x="486674" y="13238"/>
                </a:lnTo>
                <a:lnTo>
                  <a:pt x="534261" y="29413"/>
                </a:lnTo>
                <a:lnTo>
                  <a:pt x="579348" y="51626"/>
                </a:lnTo>
                <a:lnTo>
                  <a:pt x="621336" y="79630"/>
                </a:lnTo>
                <a:lnTo>
                  <a:pt x="659623" y="113174"/>
                </a:lnTo>
                <a:lnTo>
                  <a:pt x="693171" y="151457"/>
                </a:lnTo>
                <a:lnTo>
                  <a:pt x="721176" y="193442"/>
                </a:lnTo>
                <a:lnTo>
                  <a:pt x="743389" y="238530"/>
                </a:lnTo>
                <a:lnTo>
                  <a:pt x="759562" y="286119"/>
                </a:lnTo>
                <a:lnTo>
                  <a:pt x="769448" y="335609"/>
                </a:lnTo>
                <a:lnTo>
                  <a:pt x="772798" y="386399"/>
                </a:lnTo>
                <a:lnTo>
                  <a:pt x="769787" y="434868"/>
                </a:lnTo>
                <a:lnTo>
                  <a:pt x="760997" y="481540"/>
                </a:lnTo>
                <a:lnTo>
                  <a:pt x="746789" y="526054"/>
                </a:lnTo>
                <a:lnTo>
                  <a:pt x="727525" y="568047"/>
                </a:lnTo>
                <a:lnTo>
                  <a:pt x="703567" y="607157"/>
                </a:lnTo>
                <a:lnTo>
                  <a:pt x="675279" y="643022"/>
                </a:lnTo>
                <a:lnTo>
                  <a:pt x="643021" y="675279"/>
                </a:lnTo>
                <a:lnTo>
                  <a:pt x="607156" y="703568"/>
                </a:lnTo>
                <a:lnTo>
                  <a:pt x="568046" y="727525"/>
                </a:lnTo>
                <a:lnTo>
                  <a:pt x="526053" y="746789"/>
                </a:lnTo>
                <a:lnTo>
                  <a:pt x="481539" y="760997"/>
                </a:lnTo>
                <a:lnTo>
                  <a:pt x="434867" y="769787"/>
                </a:lnTo>
                <a:lnTo>
                  <a:pt x="386399" y="772798"/>
                </a:lnTo>
                <a:close/>
              </a:path>
            </a:pathLst>
          </a:custGeom>
          <a:solidFill>
            <a:srgbClr val="FFAA3F">
              <a:alpha val="7961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5220625" y="2283025"/>
            <a:ext cx="3765000" cy="19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noAutofit/>
          </a:bodyPr>
          <a:lstStyle/>
          <a:p>
            <a:pPr indent="0" lvl="0" marL="12700" marR="5080" rtl="0" algn="ctr">
              <a:lnSpc>
                <a:spcPct val="10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37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Fine Tuning Model</a:t>
            </a:r>
            <a:endParaRPr b="1" sz="37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74" name="Google Shape;74;p16"/>
          <p:cNvGrpSpPr/>
          <p:nvPr/>
        </p:nvGrpSpPr>
        <p:grpSpPr>
          <a:xfrm>
            <a:off x="2" y="2"/>
            <a:ext cx="5023424" cy="4744896"/>
            <a:chOff x="0" y="0"/>
            <a:chExt cx="5023424" cy="4744896"/>
          </a:xfrm>
        </p:grpSpPr>
        <p:sp>
          <p:nvSpPr>
            <p:cNvPr id="75" name="Google Shape;75;p16"/>
            <p:cNvSpPr/>
            <p:nvPr/>
          </p:nvSpPr>
          <p:spPr>
            <a:xfrm>
              <a:off x="0" y="0"/>
              <a:ext cx="356870" cy="436245"/>
            </a:xfrm>
            <a:custGeom>
              <a:rect b="b" l="l" r="r" t="t"/>
              <a:pathLst>
                <a:path extrusionOk="0" h="436245" w="356870">
                  <a:moveTo>
                    <a:pt x="0" y="435811"/>
                  </a:moveTo>
                  <a:lnTo>
                    <a:pt x="0" y="0"/>
                  </a:lnTo>
                  <a:lnTo>
                    <a:pt x="313745" y="0"/>
                  </a:lnTo>
                  <a:lnTo>
                    <a:pt x="333306" y="35443"/>
                  </a:lnTo>
                  <a:lnTo>
                    <a:pt x="351719" y="82812"/>
                  </a:lnTo>
                  <a:lnTo>
                    <a:pt x="356866" y="131668"/>
                  </a:lnTo>
                  <a:lnTo>
                    <a:pt x="349457" y="179557"/>
                  </a:lnTo>
                  <a:lnTo>
                    <a:pt x="330199" y="224025"/>
                  </a:lnTo>
                  <a:lnTo>
                    <a:pt x="299802" y="262617"/>
                  </a:lnTo>
                  <a:lnTo>
                    <a:pt x="258974" y="292882"/>
                  </a:lnTo>
                  <a:lnTo>
                    <a:pt x="0" y="435811"/>
                  </a:lnTo>
                  <a:close/>
                </a:path>
              </a:pathLst>
            </a:custGeom>
            <a:solidFill>
              <a:srgbClr val="FFAA3F">
                <a:alpha val="7961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6"/>
            <p:cNvSpPr/>
            <p:nvPr/>
          </p:nvSpPr>
          <p:spPr>
            <a:xfrm>
              <a:off x="126224" y="1490496"/>
              <a:ext cx="4897200" cy="3254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77" name="Google Shape;177;p25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42" y="1108851"/>
            <a:ext cx="7960706" cy="292580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1586138" y="198103"/>
            <a:ext cx="59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 b="1" i="0" sz="4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87" name="Google Shape;187;p26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254138" y="1363556"/>
            <a:ext cx="86358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id" sz="3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to </a:t>
            </a:r>
            <a:r>
              <a:rPr b="1" i="0" lang="id" sz="35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Prevent </a:t>
            </a:r>
            <a:endParaRPr b="1" i="0" sz="35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id" sz="3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Underfitting and Overfitting?</a:t>
            </a:r>
            <a:endParaRPr b="0" i="0" sz="3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id" sz="3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Choose the Best Model</a:t>
            </a:r>
            <a:endParaRPr b="1" i="0" sz="3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6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96" name="Google Shape;196;p27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293419" y="1369950"/>
            <a:ext cx="8635800" cy="11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id" sz="3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to </a:t>
            </a:r>
            <a:r>
              <a:rPr b="1" i="0" lang="id" sz="35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Prevent </a:t>
            </a:r>
            <a:endParaRPr b="1" i="0" sz="35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id" sz="3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Underfitting and Overfitting?</a:t>
            </a:r>
            <a:endParaRPr b="0" i="0" sz="3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id" sz="3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Choose the Best Model</a:t>
            </a:r>
            <a:endParaRPr b="1" i="0" sz="3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id" sz="35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HOW??</a:t>
            </a:r>
            <a:endParaRPr b="1" i="0" sz="35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7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205" name="Google Shape;205;p28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293419" y="2107088"/>
            <a:ext cx="8635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Choose the Right </a:t>
            </a:r>
            <a:r>
              <a:rPr b="1" i="0" lang="id" sz="36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Validation Method</a:t>
            </a:r>
            <a:endParaRPr b="0" i="0" sz="36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8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214" name="Google Shape;214;p29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254138" y="315469"/>
            <a:ext cx="8635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Type of Validation Method</a:t>
            </a:r>
            <a:endParaRPr b="1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9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532031" y="1352250"/>
            <a:ext cx="59763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d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Train and Test Sets.</a:t>
            </a:r>
            <a:endParaRPr b="0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d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K-fold Cross Validation.</a:t>
            </a:r>
            <a:endParaRPr b="0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d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Leave One Out Cross Validation.</a:t>
            </a:r>
            <a:endParaRPr b="0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532031" y="4281319"/>
            <a:ext cx="8151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d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Source : </a:t>
            </a:r>
            <a:r>
              <a:rPr b="0" i="0" lang="id" sz="1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https://machinelearningmastery.com/evaluate-performance-machine-learning-algorithms-python-using-resampling/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225" name="Google Shape;225;p30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254138" y="315469"/>
            <a:ext cx="8635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Train and Test Sets</a:t>
            </a:r>
            <a:endParaRPr b="1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0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547556" y="1658044"/>
            <a:ext cx="81204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id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involves randomly dividing the available dataset of observations into two parts.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b="0" i="0" lang="id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training set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b="0" i="0" lang="id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validation set or hold out set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1875" y="2505825"/>
            <a:ext cx="5360250" cy="1267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236" name="Google Shape;236;p31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/>
        </p:nvSpPr>
        <p:spPr>
          <a:xfrm>
            <a:off x="254138" y="315469"/>
            <a:ext cx="8635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k-Fold Cross Validations</a:t>
            </a:r>
            <a:endParaRPr b="1" i="0" sz="1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31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511763" y="1053788"/>
            <a:ext cx="81204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id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approach involves randomly dividing the set of observations into k groups, or fold, of approximately equal size.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id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first fold is treated as validation set, and the method is fit on the remaining k-1 folds.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id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k-fold CV estimate is computed by averaging these values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1622" y="2844840"/>
            <a:ext cx="3070085" cy="155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9212" y="3301763"/>
            <a:ext cx="2283169" cy="7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248" name="Google Shape;248;p32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254138" y="315469"/>
            <a:ext cx="8635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3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Leave One Out Cross Validation</a:t>
            </a:r>
            <a:endParaRPr b="1" i="0" sz="1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2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511763" y="1053788"/>
            <a:ext cx="8120400" cy="18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configure cross validation so that the 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size of the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fold is 1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(k is set to the number of observations in your dataset). This variation of cross validation is called leave-one-out cross validation.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result is a large number of performance measures that can be summarized in an effort to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give a more reasonable estimate of the accuracy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of your model on unseen data. A downside is that it can be a computationally more expensive procedure than k-fold cross validation.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7591" y="2877431"/>
            <a:ext cx="4108819" cy="2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259" name="Google Shape;259;p33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254138" y="315469"/>
            <a:ext cx="8635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Techniques to Use When</a:t>
            </a:r>
            <a:endParaRPr b="1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3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511763" y="1053788"/>
            <a:ext cx="8120400" cy="3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Generally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k-fold cross validation is the gold-standard 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evaluating the performance of a machine learning algorithm on unseen data with k set to 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3, 5, or 10.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Using a train/test split is good for speed 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when using a slow algorithm and produces performance estimates with lower bias when using large datasets.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Techniques like leave-one-out cross validation 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can be useful intermediates when trying to 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balance variance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 the estimated performance, model training speed and dataset size.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best advice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is to experiment and find a technique for your problem that is fast and produces reasonable estimates of performance that you can use to make decisions. If in doubt, use a combination of 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train/test split(80:20) 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  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10-fold cross validation.</a:t>
            </a:r>
            <a:endParaRPr b="1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269" name="Google Shape;269;p34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293419" y="2107088"/>
            <a:ext cx="8635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3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Choose the Right </a:t>
            </a:r>
            <a:r>
              <a:rPr b="1" lang="id" sz="3600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Hyperparameter Model</a:t>
            </a:r>
            <a:endParaRPr b="0" i="0" sz="36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4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81" name="Google Shape;81;p17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3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" y="0"/>
            <a:ext cx="9144000" cy="51435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7"/>
          <p:cNvSpPr/>
          <p:nvPr/>
        </p:nvSpPr>
        <p:spPr>
          <a:xfrm>
            <a:off x="8224278" y="523806"/>
            <a:ext cx="791400" cy="791400"/>
          </a:xfrm>
          <a:prstGeom prst="ellipse">
            <a:avLst/>
          </a:prstGeom>
          <a:solidFill>
            <a:schemeClr val="accent4">
              <a:alpha val="8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7"/>
          <p:cNvSpPr/>
          <p:nvPr/>
        </p:nvSpPr>
        <p:spPr>
          <a:xfrm rot="-1732908">
            <a:off x="-388316" y="4655731"/>
            <a:ext cx="975768" cy="975768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159237" y="73305"/>
            <a:ext cx="59718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41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My Bio</a:t>
            </a:r>
            <a:endParaRPr b="1" sz="41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2982890" y="1089817"/>
            <a:ext cx="0" cy="3210877"/>
          </a:xfrm>
          <a:custGeom>
            <a:rect b="b" l="l" r="r" t="t"/>
            <a:pathLst>
              <a:path extrusionOk="0" h="4281170" w="120000">
                <a:moveTo>
                  <a:pt x="0" y="0"/>
                </a:moveTo>
                <a:lnTo>
                  <a:pt x="0" y="4281055"/>
                </a:lnTo>
              </a:path>
            </a:pathLst>
          </a:custGeom>
          <a:noFill/>
          <a:ln cap="flat" cmpd="sng" w="9525">
            <a:solidFill>
              <a:srgbClr val="D7D7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857" y="1026736"/>
            <a:ext cx="2220600" cy="265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3172439" y="919460"/>
            <a:ext cx="5679900" cy="31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Experience :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7162" lvl="0" marL="25716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d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Scientist at Jabar Digital Service</a:t>
            </a:r>
            <a:endParaRPr/>
          </a:p>
          <a:p>
            <a:pPr indent="-257162" lvl="0" marL="25716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d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 Tutor at Shift Academy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257162" lvl="0" marL="25716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d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Business Intelligence Analyst at Jabar Digital Service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7162" lvl="0" marL="25716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d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Owner and Consultant at Barz Data Consultant</a:t>
            </a:r>
            <a:endParaRPr/>
          </a:p>
          <a:p>
            <a:pPr indent="-257162" lvl="0" marL="25716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d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Scientist at IYKRA</a:t>
            </a:r>
            <a:endParaRPr/>
          </a:p>
          <a:p>
            <a:pPr indent="-257162" lvl="0" marL="25716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d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Analyst at BAPPEDA Sukoharjo 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57162" lvl="0" marL="257162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id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Analyst at PT. Arah Environmental</a:t>
            </a:r>
            <a:endParaRPr/>
          </a:p>
        </p:txBody>
      </p:sp>
      <p:pic>
        <p:nvPicPr>
          <p:cNvPr descr="Linkedin - Free social media icons" id="89" name="Google Shape;8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5760" y="4106153"/>
            <a:ext cx="316469" cy="3164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3852436" y="4125887"/>
            <a:ext cx="3127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www.linkedin.com/in/akbar-maulana/ </a:t>
            </a:r>
            <a:endParaRPr/>
          </a:p>
        </p:txBody>
      </p:sp>
      <p:pic>
        <p:nvPicPr>
          <p:cNvPr descr="Blue Email Box Circle Png Transparent Icon - Mail Logo Png Hd, Png Download  - kindpng" id="91" name="Google Shape;9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0389" y="4538199"/>
            <a:ext cx="450975" cy="4719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3852436" y="4635677"/>
            <a:ext cx="25872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400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akbar.maulana2298@gmail.com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254138" y="315469"/>
            <a:ext cx="8635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id" sz="2300">
                <a:latin typeface="Montserrat"/>
                <a:ea typeface="Montserrat"/>
                <a:cs typeface="Montserrat"/>
                <a:sym typeface="Montserrat"/>
              </a:rPr>
              <a:t>Tunning Hyperparameter</a:t>
            </a:r>
            <a:endParaRPr b="1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5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511775" y="1053790"/>
            <a:ext cx="81204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1" lang="id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Hyperparameter tuning is choosing a set of optimal hyperparameters for a learning algorithm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250" y="2013475"/>
            <a:ext cx="6256199" cy="31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 txBox="1"/>
          <p:nvPr/>
        </p:nvSpPr>
        <p:spPr>
          <a:xfrm>
            <a:off x="254138" y="315469"/>
            <a:ext cx="8635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7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id" sz="2300">
                <a:latin typeface="Montserrat"/>
                <a:ea typeface="Montserrat"/>
                <a:cs typeface="Montserrat"/>
                <a:sym typeface="Montserrat"/>
              </a:rPr>
              <a:t>Tunning Hyperparameter+CV</a:t>
            </a:r>
            <a:endParaRPr b="1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36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50" y="1697975"/>
            <a:ext cx="4805899" cy="24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0675" y="1759951"/>
            <a:ext cx="3648525" cy="21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296" name="Google Shape;296;p37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78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/>
          <p:nvPr/>
        </p:nvSpPr>
        <p:spPr>
          <a:xfrm>
            <a:off x="2419256" y="1756593"/>
            <a:ext cx="772800" cy="7728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254138" y="2034113"/>
            <a:ext cx="8635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id" sz="35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Metrics </a:t>
            </a:r>
            <a:r>
              <a:rPr b="1" i="0" lang="id" sz="35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endParaRPr b="0" i="0" sz="16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7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06" name="Google Shape;306;p38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254138" y="2034113"/>
            <a:ext cx="8635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400"/>
              <a:buFont typeface="Quattrocento Sans"/>
              <a:buNone/>
            </a:pPr>
            <a:r>
              <a:rPr b="0" i="0" lang="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</a:t>
            </a:r>
            <a:r>
              <a:rPr b="1" i="0" lang="id" sz="24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Good Measure</a:t>
            </a:r>
            <a:r>
              <a:rPr b="0" i="0" lang="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400"/>
              <a:buFont typeface="Quattrocento Sans"/>
              <a:buNone/>
            </a:pPr>
            <a:r>
              <a:rPr b="0" i="0" lang="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“Model Quality” from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400"/>
              <a:buFont typeface="Quattrocento Sans"/>
              <a:buNone/>
            </a:pPr>
            <a:r>
              <a:rPr b="0" i="0" lang="id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Standpoint?</a:t>
            </a:r>
            <a:endParaRPr b="1" i="0" sz="2400" u="none" cap="none" strike="noStrik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38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15" name="Google Shape;315;p39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/>
          <p:nvPr/>
        </p:nvSpPr>
        <p:spPr>
          <a:xfrm>
            <a:off x="254138" y="2034113"/>
            <a:ext cx="8635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Measure of </a:t>
            </a:r>
            <a:r>
              <a:rPr b="1" i="0" lang="id" sz="36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Models Error</a:t>
            </a:r>
            <a:endParaRPr b="1" i="0" sz="36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9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24" name="Google Shape;324;p40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90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0"/>
          <p:cNvSpPr/>
          <p:nvPr/>
        </p:nvSpPr>
        <p:spPr>
          <a:xfrm rot="-1732908">
            <a:off x="-388316" y="4655731"/>
            <a:ext cx="975768" cy="975768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1586138" y="564909"/>
            <a:ext cx="59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id" sz="2000"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b="1" i="0" sz="4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/>
        </p:nvSpPr>
        <p:spPr>
          <a:xfrm>
            <a:off x="2458800" y="1195988"/>
            <a:ext cx="422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0"/>
          <p:cNvSpPr txBox="1"/>
          <p:nvPr/>
        </p:nvSpPr>
        <p:spPr>
          <a:xfrm>
            <a:off x="762413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6130969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5">
            <a:alphaModFix/>
          </a:blip>
          <a:srcRect b="0" l="57511" r="2533" t="0"/>
          <a:stretch/>
        </p:blipFill>
        <p:spPr>
          <a:xfrm>
            <a:off x="5822784" y="1863694"/>
            <a:ext cx="2648794" cy="219566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762413" y="1863694"/>
            <a:ext cx="422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id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Accuracy is GOD</a:t>
            </a:r>
            <a:endParaRPr b="0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Montserrat"/>
              <a:buAutoNum type="arabicPeriod"/>
            </a:pPr>
            <a:r>
              <a:rPr b="0" i="0" lang="id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Include Target Column as Features</a:t>
            </a:r>
            <a:endParaRPr b="0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Montserrat"/>
              <a:buAutoNum type="arabicPeriod"/>
            </a:pPr>
            <a:r>
              <a:rPr b="1" i="0" lang="id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classification : Only check global accuracy</a:t>
            </a:r>
            <a:endParaRPr b="1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Montserrat"/>
              <a:buAutoNum type="arabicPeriod"/>
            </a:pPr>
            <a:r>
              <a:rPr b="0" i="0" lang="id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old algorithm</a:t>
            </a:r>
            <a:endParaRPr b="0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38" name="Google Shape;338;p41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90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1"/>
          <p:cNvSpPr/>
          <p:nvPr/>
        </p:nvSpPr>
        <p:spPr>
          <a:xfrm rot="-1732908">
            <a:off x="-388316" y="4655731"/>
            <a:ext cx="975768" cy="975768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1"/>
          <p:cNvSpPr txBox="1"/>
          <p:nvPr/>
        </p:nvSpPr>
        <p:spPr>
          <a:xfrm>
            <a:off x="1586138" y="564909"/>
            <a:ext cx="59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Accuracy Paradox</a:t>
            </a:r>
            <a:endParaRPr b="1" i="0" sz="2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/>
        </p:nvSpPr>
        <p:spPr>
          <a:xfrm>
            <a:off x="2458800" y="1195988"/>
            <a:ext cx="422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41"/>
          <p:cNvSpPr txBox="1"/>
          <p:nvPr/>
        </p:nvSpPr>
        <p:spPr>
          <a:xfrm>
            <a:off x="762413" y="1263263"/>
            <a:ext cx="7856700" cy="3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Recurrence of Breast Cancer</a:t>
            </a:r>
            <a:endParaRPr b="1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Total Observation : 286</a:t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Actual (Imbalance Datasets)</a:t>
            </a:r>
            <a:endParaRPr b="1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Recurrence : 85</a:t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id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Recurrence : 201</a:t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9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want to build machine learning model to predict recurrence of breast cancer </a:t>
            </a:r>
            <a:endParaRPr b="1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41"/>
          <p:cNvSpPr txBox="1"/>
          <p:nvPr/>
        </p:nvSpPr>
        <p:spPr>
          <a:xfrm>
            <a:off x="6130969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50" name="Google Shape;350;p42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2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90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2"/>
          <p:cNvSpPr/>
          <p:nvPr/>
        </p:nvSpPr>
        <p:spPr>
          <a:xfrm rot="-1732908">
            <a:off x="-388316" y="4655731"/>
            <a:ext cx="975768" cy="975768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2"/>
          <p:cNvSpPr txBox="1"/>
          <p:nvPr/>
        </p:nvSpPr>
        <p:spPr>
          <a:xfrm>
            <a:off x="1586138" y="564909"/>
            <a:ext cx="59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Accuracy Paradox</a:t>
            </a:r>
            <a:endParaRPr b="1" i="0" sz="2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 txBox="1"/>
          <p:nvPr/>
        </p:nvSpPr>
        <p:spPr>
          <a:xfrm>
            <a:off x="6130969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2"/>
          <p:cNvSpPr txBox="1"/>
          <p:nvPr/>
        </p:nvSpPr>
        <p:spPr>
          <a:xfrm>
            <a:off x="845325" y="1195988"/>
            <a:ext cx="70356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id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All No Recurrence : (Accuracy : 70.27%, Recall : 0%)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7" name="Google Shape;357;p42"/>
          <p:cNvGraphicFramePr/>
          <p:nvPr/>
        </p:nvGraphicFramePr>
        <p:xfrm>
          <a:off x="1263225" y="1632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{525150CA-23ED-43B7-9003-0299409C96B8}</a:tableStyleId>
              </a:tblPr>
              <a:tblGrid>
                <a:gridCol w="1002300"/>
                <a:gridCol w="1485225"/>
                <a:gridCol w="1964675"/>
                <a:gridCol w="2165375"/>
              </a:tblGrid>
              <a:tr h="7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Recurrence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Recurrence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1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Recurrence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6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Recurrence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8" name="Google Shape;358;p42"/>
          <p:cNvSpPr txBox="1"/>
          <p:nvPr/>
        </p:nvSpPr>
        <p:spPr>
          <a:xfrm>
            <a:off x="845325" y="3078825"/>
            <a:ext cx="6617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id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Using Decision Tree (Accuracy : 69.23%, Recall : 11.76%)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9" name="Google Shape;359;p42"/>
          <p:cNvGraphicFramePr/>
          <p:nvPr/>
        </p:nvGraphicFramePr>
        <p:xfrm>
          <a:off x="1263225" y="35956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{525150CA-23ED-43B7-9003-0299409C96B8}</a:tableStyleId>
              </a:tblPr>
              <a:tblGrid>
                <a:gridCol w="1002300"/>
                <a:gridCol w="1485225"/>
                <a:gridCol w="1964675"/>
                <a:gridCol w="2165375"/>
              </a:tblGrid>
              <a:tr h="7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Recurrence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Recurrence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915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Recurrence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6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Recurrence</a:t>
                      </a:r>
                      <a:endParaRPr b="1"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188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4300" marB="14300" marR="21425" marL="2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64" name="Google Shape;364;p43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90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3"/>
          <p:cNvSpPr/>
          <p:nvPr/>
        </p:nvSpPr>
        <p:spPr>
          <a:xfrm rot="-1732908">
            <a:off x="-388316" y="4655731"/>
            <a:ext cx="975768" cy="975768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3"/>
          <p:cNvSpPr txBox="1"/>
          <p:nvPr/>
        </p:nvSpPr>
        <p:spPr>
          <a:xfrm>
            <a:off x="1586138" y="198103"/>
            <a:ext cx="59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Metrics for Imbalance Dataset</a:t>
            </a:r>
            <a:endParaRPr b="1" i="0" sz="4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" name="Google Shape;36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 txBox="1"/>
          <p:nvPr/>
        </p:nvSpPr>
        <p:spPr>
          <a:xfrm>
            <a:off x="2458800" y="1195988"/>
            <a:ext cx="422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43"/>
          <p:cNvSpPr txBox="1"/>
          <p:nvPr/>
        </p:nvSpPr>
        <p:spPr>
          <a:xfrm>
            <a:off x="762413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6130969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3"/>
          <p:cNvSpPr txBox="1"/>
          <p:nvPr/>
        </p:nvSpPr>
        <p:spPr>
          <a:xfrm>
            <a:off x="1586138" y="1688963"/>
            <a:ext cx="3533400" cy="2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id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AUC of ROC :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id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F1-Score :</a:t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3" name="Google Shape;373;p43"/>
          <p:cNvPicPr preferRelativeResize="0"/>
          <p:nvPr/>
        </p:nvPicPr>
        <p:blipFill rotWithShape="1">
          <a:blip r:embed="rId5">
            <a:alphaModFix/>
          </a:blip>
          <a:srcRect b="53321" l="17583" r="24689" t="28955"/>
          <a:stretch/>
        </p:blipFill>
        <p:spPr>
          <a:xfrm>
            <a:off x="2794847" y="3630478"/>
            <a:ext cx="3336132" cy="6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85624" y="838763"/>
            <a:ext cx="3512100" cy="263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379" name="Google Shape;379;p44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4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78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4"/>
          <p:cNvSpPr/>
          <p:nvPr/>
        </p:nvSpPr>
        <p:spPr>
          <a:xfrm>
            <a:off x="761906" y="1756593"/>
            <a:ext cx="772800" cy="7728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4"/>
          <p:cNvSpPr txBox="1"/>
          <p:nvPr/>
        </p:nvSpPr>
        <p:spPr>
          <a:xfrm>
            <a:off x="254138" y="2034113"/>
            <a:ext cx="8635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id" sz="41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0" i="0" sz="2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44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97" name="Google Shape;97;p18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2419256" y="1756593"/>
            <a:ext cx="772800" cy="772800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54138" y="2034113"/>
            <a:ext cx="8635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id" sz="35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Model </a:t>
            </a:r>
            <a:r>
              <a:rPr b="1" i="0" lang="id" sz="35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 b="0" i="0" sz="16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8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07" name="Google Shape;107;p19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54138" y="2034113"/>
            <a:ext cx="8635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id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basic method of evaluation is </a:t>
            </a:r>
            <a:r>
              <a:rPr b="1" i="1" lang="id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r>
              <a:rPr b="0" i="1" lang="id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a different, independent data set </a:t>
            </a:r>
            <a:r>
              <a:rPr b="0" i="0" lang="id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the same source, i.e. on </a:t>
            </a:r>
            <a:r>
              <a:rPr b="1" i="0" lang="id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testing data.</a:t>
            </a:r>
            <a:endParaRPr b="0" i="0" sz="23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9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16" name="Google Shape;116;p20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90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 rot="-1732908">
            <a:off x="-388316" y="4655731"/>
            <a:ext cx="975768" cy="975768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1586138" y="198103"/>
            <a:ext cx="59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 b="1" i="0" sz="4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2458800" y="1195988"/>
            <a:ext cx="422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762413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6130969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5">
            <a:alphaModFix/>
          </a:blip>
          <a:srcRect b="0" l="1473" r="69685" t="50077"/>
          <a:stretch/>
        </p:blipFill>
        <p:spPr>
          <a:xfrm>
            <a:off x="4811231" y="1181380"/>
            <a:ext cx="2427386" cy="278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5">
            <a:alphaModFix/>
          </a:blip>
          <a:srcRect b="50074" l="0" r="69685" t="1874"/>
          <a:stretch/>
        </p:blipFill>
        <p:spPr>
          <a:xfrm>
            <a:off x="1119413" y="1181389"/>
            <a:ext cx="2650782" cy="2780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30" name="Google Shape;130;p21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90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1"/>
          <p:cNvSpPr/>
          <p:nvPr/>
        </p:nvSpPr>
        <p:spPr>
          <a:xfrm rot="-1732908">
            <a:off x="-388316" y="4655731"/>
            <a:ext cx="975768" cy="975768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1586138" y="198103"/>
            <a:ext cx="59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 b="1" i="0" sz="4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2458800" y="1195988"/>
            <a:ext cx="422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762413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6130969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5">
            <a:alphaModFix/>
          </a:blip>
          <a:srcRect b="50074" l="36231" r="34928" t="1874"/>
          <a:stretch/>
        </p:blipFill>
        <p:spPr>
          <a:xfrm>
            <a:off x="1283663" y="1229626"/>
            <a:ext cx="2482332" cy="273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5">
            <a:alphaModFix/>
          </a:blip>
          <a:srcRect b="1254" l="35891" r="35268" t="51946"/>
          <a:stretch/>
        </p:blipFill>
        <p:spPr>
          <a:xfrm>
            <a:off x="4804162" y="1195988"/>
            <a:ext cx="2482332" cy="2665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44" name="Google Shape;144;p22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90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/>
          <p:nvPr/>
        </p:nvSpPr>
        <p:spPr>
          <a:xfrm rot="-1732908">
            <a:off x="-388316" y="4655731"/>
            <a:ext cx="975768" cy="975768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1586138" y="198103"/>
            <a:ext cx="5971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</a:t>
            </a:r>
            <a:endParaRPr b="1" i="0" sz="41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2458800" y="1195988"/>
            <a:ext cx="4226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762413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6130969" y="1863694"/>
            <a:ext cx="20325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5">
            <a:alphaModFix/>
          </a:blip>
          <a:srcRect b="50074" l="71158" r="1106" t="1874"/>
          <a:stretch/>
        </p:blipFill>
        <p:spPr>
          <a:xfrm>
            <a:off x="1586138" y="1266489"/>
            <a:ext cx="2178581" cy="249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5">
            <a:alphaModFix/>
          </a:blip>
          <a:srcRect b="1254" l="71158" r="1106" t="51946"/>
          <a:stretch/>
        </p:blipFill>
        <p:spPr>
          <a:xfrm>
            <a:off x="4806434" y="1266489"/>
            <a:ext cx="2236874" cy="24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58" name="Google Shape;158;p23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254138" y="2034113"/>
            <a:ext cx="8635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30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Becareful</a:t>
            </a:r>
            <a:endParaRPr b="1" i="0" sz="3000" u="none" cap="none" strike="noStrike">
              <a:solidFill>
                <a:srgbClr val="FF99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id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Underfitting </a:t>
            </a:r>
            <a:r>
              <a:rPr b="1" i="0" lang="id" sz="3000" u="none" cap="none" strike="noStrike">
                <a:solidFill>
                  <a:srgbClr val="FF9900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i="0" lang="id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Overfitting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3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67" name="Google Shape;167;p24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9143994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lt1">
              <a:alpha val="8824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8953" y="0"/>
            <a:ext cx="466549" cy="31546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/>
          <p:nvPr/>
        </p:nvSpPr>
        <p:spPr>
          <a:xfrm rot="-1733034">
            <a:off x="-485997" y="-336327"/>
            <a:ext cx="772613" cy="772613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1463857" y="633563"/>
            <a:ext cx="62892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the model is 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too simple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the solution is biased and 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does not fit 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data.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the model is 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too complex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then it is </a:t>
            </a:r>
            <a:r>
              <a:rPr b="1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very sensitive </a:t>
            </a:r>
            <a:r>
              <a:rPr b="0" i="0" lang="id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small changes in the data.</a:t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138" y="1906963"/>
            <a:ext cx="8173724" cy="260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